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31"/>
  </p:notesMasterIdLst>
  <p:sldIdLst>
    <p:sldId id="256" r:id="rId7"/>
    <p:sldId id="262" r:id="rId8"/>
    <p:sldId id="275" r:id="rId9"/>
    <p:sldId id="276" r:id="rId10"/>
    <p:sldId id="277" r:id="rId11"/>
    <p:sldId id="278" r:id="rId12"/>
    <p:sldId id="279" r:id="rId13"/>
    <p:sldId id="280" r:id="rId14"/>
    <p:sldId id="268" r:id="rId15"/>
    <p:sldId id="290" r:id="rId16"/>
    <p:sldId id="283" r:id="rId17"/>
    <p:sldId id="282" r:id="rId18"/>
    <p:sldId id="284" r:id="rId19"/>
    <p:sldId id="291" r:id="rId20"/>
    <p:sldId id="292" r:id="rId21"/>
    <p:sldId id="293" r:id="rId22"/>
    <p:sldId id="294" r:id="rId23"/>
    <p:sldId id="295" r:id="rId24"/>
    <p:sldId id="289" r:id="rId25"/>
    <p:sldId id="296" r:id="rId26"/>
    <p:sldId id="297" r:id="rId27"/>
    <p:sldId id="269" r:id="rId28"/>
    <p:sldId id="298" r:id="rId29"/>
    <p:sldId id="29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B8E5A-159B-40DE-BB41-9F901DFB2300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18091-52FC-4853-9A45-5F37BB1CAA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32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71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91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99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29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43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00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85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21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6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14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9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56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82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41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52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8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7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7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7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69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52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06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</a:t>
            </a:r>
            <a:r>
              <a:rPr lang="en-US" baseline="0" dirty="0"/>
              <a:t> the vendor contacts the Project Manager listed on the PAQ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0B82-3F50-45ED-8416-4E8E5FCB5DB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9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961E-A66C-41CE-BEB7-42060367702C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4DAC-DAC8-421B-AFEF-F95971B28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6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961E-A66C-41CE-BEB7-42060367702C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4DAC-DAC8-421B-AFEF-F95971B28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4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961E-A66C-41CE-BEB7-42060367702C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4DAC-DAC8-421B-AFEF-F95971B28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3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961E-A66C-41CE-BEB7-42060367702C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4DAC-DAC8-421B-AFEF-F95971B28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8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961E-A66C-41CE-BEB7-42060367702C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4DAC-DAC8-421B-AFEF-F95971B28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1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961E-A66C-41CE-BEB7-42060367702C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4DAC-DAC8-421B-AFEF-F95971B28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8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961E-A66C-41CE-BEB7-42060367702C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4DAC-DAC8-421B-AFEF-F95971B28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4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961E-A66C-41CE-BEB7-42060367702C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4DAC-DAC8-421B-AFEF-F95971B28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6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961E-A66C-41CE-BEB7-42060367702C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4DAC-DAC8-421B-AFEF-F95971B28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3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961E-A66C-41CE-BEB7-42060367702C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4DAC-DAC8-421B-AFEF-F95971B28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9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961E-A66C-41CE-BEB7-42060367702C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4DAC-DAC8-421B-AFEF-F95971B28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4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3961E-A66C-41CE-BEB7-42060367702C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A4DAC-DAC8-421B-AFEF-F95971B28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4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entogo.com/uploads/general/MO_NCAC_Account_Application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machs.mo.gov/MACHSFP/faq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machs.mo.gov/MACHSFP/home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entogo.com/locations/Missour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oa.mo.gov/information-technology-itsd/it-governance/enterprise-project-management-offi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96" y="4108797"/>
            <a:ext cx="11505460" cy="1821122"/>
          </a:xfrm>
        </p:spPr>
        <p:txBody>
          <a:bodyPr/>
          <a:lstStyle/>
          <a:p>
            <a:r>
              <a:rPr lang="en-US" b="1" dirty="0"/>
              <a:t>State of Missouri Fingerprint Background Screening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402641"/>
            <a:ext cx="9144000" cy="4135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Last Updated: March 6,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37876-19EF-5DE8-205E-DEC55A9EB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61" y="248575"/>
            <a:ext cx="3923931" cy="3919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03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6E4B7E-74E9-D400-972C-F46AB0C9C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2529138"/>
            <a:ext cx="10677525" cy="2581275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74360" y="560846"/>
            <a:ext cx="11231994" cy="1569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State of Missouri Fingerprint Background Screening  - Digital Process </a:t>
            </a:r>
            <a:r>
              <a:rPr lang="en-US" sz="2400" b="1" dirty="0">
                <a:highlight>
                  <a:srgbClr val="FFFF00"/>
                </a:highlight>
              </a:rPr>
              <a:t>in State of Missouri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Enter a zip code in the State of Missouri to find a digital fingerprinting location near you.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C8AF4D1-1785-24D5-4BEB-6257BCFE8024}"/>
              </a:ext>
            </a:extLst>
          </p:cNvPr>
          <p:cNvSpPr/>
          <p:nvPr/>
        </p:nvSpPr>
        <p:spPr>
          <a:xfrm>
            <a:off x="7020801" y="4638571"/>
            <a:ext cx="665191" cy="47184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9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74360" y="560845"/>
            <a:ext cx="11231994" cy="459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State of Missouri Fingerprint Background Screening  - Digital Process </a:t>
            </a:r>
            <a:r>
              <a:rPr lang="en-US" sz="2200" b="1" dirty="0">
                <a:highlight>
                  <a:srgbClr val="FFFF00"/>
                </a:highlight>
              </a:rPr>
              <a:t>in State of Missouri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6B7A27-0929-8658-FB75-8A18087EC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803" y="1385887"/>
            <a:ext cx="104965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7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74360" y="560845"/>
            <a:ext cx="11231994" cy="1321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State of Missouri Fingerprint Background Screening  - Digital Process </a:t>
            </a:r>
            <a:r>
              <a:rPr lang="en-US" sz="2400" b="1" dirty="0">
                <a:highlight>
                  <a:srgbClr val="FFFF00"/>
                </a:highlight>
              </a:rPr>
              <a:t>in State of Missouri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0E5A87-1D85-AB9C-E08F-AE80053EE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656" y="1737466"/>
            <a:ext cx="8774688" cy="3814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C58AE6-BDDC-15D0-963F-6FC863BBF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518" y="5844717"/>
            <a:ext cx="92202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03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74360" y="560845"/>
            <a:ext cx="11231994" cy="1321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State of Missouri Fingerprint Background Screening  - Digital Process </a:t>
            </a:r>
            <a:r>
              <a:rPr lang="en-US" sz="2200" b="1" dirty="0">
                <a:highlight>
                  <a:srgbClr val="FFFF00"/>
                </a:highlight>
              </a:rPr>
              <a:t>in State of Missouri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Select either Walk-In or schedule a specific time at a specific location for digital fingerprinting.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0E5A87-1D85-AB9C-E08F-AE80053EE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44" y="1983162"/>
            <a:ext cx="10087992" cy="438520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3C26DC4-6DC6-3081-B8C7-FF682B7E05EC}"/>
              </a:ext>
            </a:extLst>
          </p:cNvPr>
          <p:cNvSpPr/>
          <p:nvPr/>
        </p:nvSpPr>
        <p:spPr>
          <a:xfrm>
            <a:off x="5617240" y="2764504"/>
            <a:ext cx="478760" cy="29829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BD7883B-E890-0589-93CA-EEF6DCF1152C}"/>
              </a:ext>
            </a:extLst>
          </p:cNvPr>
          <p:cNvSpPr/>
          <p:nvPr/>
        </p:nvSpPr>
        <p:spPr>
          <a:xfrm>
            <a:off x="4588910" y="3751670"/>
            <a:ext cx="478760" cy="29829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76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74360" y="459749"/>
            <a:ext cx="11231994" cy="3070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State of Missouri Fingerprint Background Screening  - Digital Process </a:t>
            </a:r>
            <a:r>
              <a:rPr lang="en-US" sz="2200" b="1" dirty="0">
                <a:highlight>
                  <a:srgbClr val="FFFF00"/>
                </a:highlight>
              </a:rPr>
              <a:t>outside State of Missouri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If you are planning to get a digital fingerprint completed outside the State of Missouri, select the Register for Out of State Digital Fingerprint Services button.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8B9048-8885-E3C7-4893-1F0C006B2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40023"/>
            <a:ext cx="9831348" cy="498145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C8AF4D1-1785-24D5-4BEB-6257BCFE8024}"/>
              </a:ext>
            </a:extLst>
          </p:cNvPr>
          <p:cNvSpPr/>
          <p:nvPr/>
        </p:nvSpPr>
        <p:spPr>
          <a:xfrm>
            <a:off x="4759065" y="5720768"/>
            <a:ext cx="665191" cy="47184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65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6E4B7E-74E9-D400-972C-F46AB0C9C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3061798"/>
            <a:ext cx="10677525" cy="2581275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74360" y="560846"/>
            <a:ext cx="11231994" cy="1968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State of Missouri Fingerprint Background Screening  - Digital Process </a:t>
            </a:r>
            <a:r>
              <a:rPr lang="en-US" sz="2200" b="1" dirty="0">
                <a:highlight>
                  <a:srgbClr val="FFFF00"/>
                </a:highlight>
              </a:rPr>
              <a:t>outside State of Missouri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Enter a zip code to find a digital fingerprinting location near you.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If you are unable to find a location for digital fingerprinting, you will need to register for a Fingerprint Card Processing services.  Instructions for the process can be found on page xx. 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C8AF4D1-1785-24D5-4BEB-6257BCFE8024}"/>
              </a:ext>
            </a:extLst>
          </p:cNvPr>
          <p:cNvSpPr/>
          <p:nvPr/>
        </p:nvSpPr>
        <p:spPr>
          <a:xfrm>
            <a:off x="6940902" y="5171231"/>
            <a:ext cx="665191" cy="47184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14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74360" y="560845"/>
            <a:ext cx="11231994" cy="459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State of Missouri Fingerprint Background Screening  - Digital Process </a:t>
            </a:r>
            <a:r>
              <a:rPr lang="en-US" sz="2200" b="1" dirty="0">
                <a:highlight>
                  <a:srgbClr val="FFFF00"/>
                </a:highlight>
              </a:rPr>
              <a:t>outside State of Missouri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6B7A27-0929-8658-FB75-8A18087EC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29" y="1203325"/>
            <a:ext cx="104965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90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74360" y="560845"/>
            <a:ext cx="11231994" cy="575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State of Missouri Fingerprint Background Screening  - Digital Process</a:t>
            </a:r>
            <a:r>
              <a:rPr lang="en-US" sz="2200" b="1" dirty="0">
                <a:highlight>
                  <a:srgbClr val="FFFF00"/>
                </a:highlight>
              </a:rPr>
              <a:t> outside State of Missouri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32D802-9DA7-D402-EE58-C610F56AD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60" y="1433512"/>
            <a:ext cx="10605115" cy="44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56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810D6B-6BD6-C67E-59AE-C5D920563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07" y="2264100"/>
            <a:ext cx="11184963" cy="3470777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74360" y="560845"/>
            <a:ext cx="11231994" cy="1321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State of Missouri Fingerprint Background Screening  - Digital Process </a:t>
            </a:r>
            <a:r>
              <a:rPr lang="en-US" sz="2200" b="1" dirty="0">
                <a:highlight>
                  <a:srgbClr val="FFFF00"/>
                </a:highlight>
              </a:rPr>
              <a:t>outside State of Missouri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Select either Walk-In or schedule a specific time at a specific location for digital fingerprinting.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3C26DC4-6DC6-3081-B8C7-FF682B7E05EC}"/>
              </a:ext>
            </a:extLst>
          </p:cNvPr>
          <p:cNvSpPr/>
          <p:nvPr/>
        </p:nvSpPr>
        <p:spPr>
          <a:xfrm>
            <a:off x="4474240" y="4785879"/>
            <a:ext cx="478760" cy="29829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BD7883B-E890-0589-93CA-EEF6DCF1152C}"/>
              </a:ext>
            </a:extLst>
          </p:cNvPr>
          <p:cNvSpPr/>
          <p:nvPr/>
        </p:nvSpPr>
        <p:spPr>
          <a:xfrm>
            <a:off x="5511597" y="3429000"/>
            <a:ext cx="478760" cy="29829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90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74360" y="560845"/>
            <a:ext cx="11231994" cy="5724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State of Missouri Fingerprint Background Screening  - Digital Process </a:t>
            </a:r>
            <a:r>
              <a:rPr lang="en-US" sz="2200" b="1" dirty="0">
                <a:highlight>
                  <a:srgbClr val="FFFF00"/>
                </a:highlight>
              </a:rPr>
              <a:t>outside State of Missouri</a:t>
            </a:r>
          </a:p>
          <a:p>
            <a:r>
              <a:rPr lang="en-US" dirty="0"/>
              <a:t>Vendor Escrow Account Setup - No Charge Authorization Codes (NCAC)</a:t>
            </a:r>
          </a:p>
          <a:p>
            <a:pPr lvl="1"/>
            <a:r>
              <a:rPr lang="en-US" dirty="0">
                <a:hlinkClick r:id="rId3"/>
              </a:rPr>
              <a:t>https://www.identogo.com/uploads/general/MO_NCAC_Account_Application.pdf</a:t>
            </a:r>
            <a:endParaRPr lang="en-US" dirty="0"/>
          </a:p>
          <a:p>
            <a:pPr lvl="1"/>
            <a:r>
              <a:rPr lang="en-US" dirty="0"/>
              <a:t>Instructions to setup accounts that allow contractor staff to charge the cost of services </a:t>
            </a:r>
          </a:p>
          <a:p>
            <a:pPr lvl="1"/>
            <a:r>
              <a:rPr lang="en-US" i="1" dirty="0"/>
              <a:t>Note: Contractor staff can pay at the time of service. </a:t>
            </a:r>
          </a:p>
          <a:p>
            <a:r>
              <a:rPr lang="en-US" dirty="0"/>
              <a:t>MACHS FAQ Information</a:t>
            </a:r>
          </a:p>
          <a:p>
            <a:pPr lvl="1"/>
            <a:r>
              <a:rPr lang="en-US" dirty="0">
                <a:hlinkClick r:id="rId4"/>
              </a:rPr>
              <a:t>https://www.machs.mo.gov/MACHSFP/faq.html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9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7C178D-1AA2-9912-5FEE-8387DE73A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420" y="2620550"/>
            <a:ext cx="6670876" cy="4138158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11861" y="99292"/>
            <a:ext cx="11231994" cy="24219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State of Missouri Fingerprint Background Screening</a:t>
            </a:r>
          </a:p>
          <a:p>
            <a:pPr marL="457200" lvl="1" indent="0">
              <a:buNone/>
            </a:pPr>
            <a:r>
              <a:rPr lang="en-US" dirty="0"/>
              <a:t>For questions regarding MACHS, contact the MSHP Criminal Justice Information Services Division at (573) 526-6312.  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Register with the Missouri Automated Criminal History System (MACHS) at </a:t>
            </a:r>
            <a:r>
              <a:rPr lang="en-US" u="sng" dirty="0">
                <a:hlinkClick r:id="rId4"/>
              </a:rPr>
              <a:t>https://www.machs.mo.gov/MACHSFP/home.html</a:t>
            </a:r>
            <a:endParaRPr lang="en-US" u="sng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Select the “Click here to Register with the Fingerprint Portal” button.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u="sng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BE79D64-C558-1ACB-BE11-45FE224AAB79}"/>
              </a:ext>
            </a:extLst>
          </p:cNvPr>
          <p:cNvSpPr/>
          <p:nvPr/>
        </p:nvSpPr>
        <p:spPr>
          <a:xfrm>
            <a:off x="4391069" y="6137014"/>
            <a:ext cx="447261" cy="3081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682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74360" y="560846"/>
            <a:ext cx="11231994" cy="1570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State of Missouri Fingerprint Background Screening  - Fingerprint Card Processing Services</a:t>
            </a:r>
            <a:endParaRPr lang="en-US" sz="22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If you are unable to get a digital fingerprint completed, select the Register for Fingerprint Card Processing Services button.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8B9048-8885-E3C7-4893-1F0C006B2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784" y="2223609"/>
            <a:ext cx="9401145" cy="4497866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AA27BEE9-BAB3-DB8D-A7CF-BFCBB7BA8046}"/>
              </a:ext>
            </a:extLst>
          </p:cNvPr>
          <p:cNvSpPr/>
          <p:nvPr/>
        </p:nvSpPr>
        <p:spPr>
          <a:xfrm>
            <a:off x="7909812" y="5519305"/>
            <a:ext cx="437321" cy="407504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64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74360" y="295224"/>
            <a:ext cx="11231994" cy="1533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b="1" dirty="0"/>
              <a:t>State of Missouri Fingerprint Background Screening  - Fingerprint Card Processing Services</a:t>
            </a:r>
            <a:endParaRPr lang="en-US" sz="22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Applicant should review the following information and select Yes to continue with the Fingerprint Card Processing Service.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Print and sign the completed pre-enrollment confirmation page, which includes the barcode printed on the top right of the page.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A07D3C-66BA-74F9-CDCD-84D6A1326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922" y="1673007"/>
            <a:ext cx="7164678" cy="48897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F517CF-9AF0-0D6D-FA1C-C11F5D25D572}"/>
              </a:ext>
            </a:extLst>
          </p:cNvPr>
          <p:cNvSpPr txBox="1"/>
          <p:nvPr/>
        </p:nvSpPr>
        <p:spPr>
          <a:xfrm>
            <a:off x="2105025" y="3206583"/>
            <a:ext cx="450532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Prints Inc. – </a:t>
            </a:r>
            <a:r>
              <a:rPr lang="en-US" sz="1200" dirty="0" err="1"/>
              <a:t>IdentoGo</a:t>
            </a:r>
            <a:r>
              <a:rPr lang="en-US" sz="1200" dirty="0"/>
              <a:t> Missouri Card Scan Operations</a:t>
            </a:r>
          </a:p>
          <a:p>
            <a:r>
              <a:rPr lang="en-US" sz="1200" dirty="0"/>
              <a:t>100 Salem Court</a:t>
            </a:r>
          </a:p>
          <a:p>
            <a:r>
              <a:rPr lang="en-US" sz="1200" dirty="0"/>
              <a:t>Tallahassee, FL  32301</a:t>
            </a:r>
          </a:p>
        </p:txBody>
      </p:sp>
    </p:spTree>
    <p:extLst>
      <p:ext uri="{BB962C8B-B14F-4D97-AF65-F5344CB8AC3E}">
        <p14:creationId xmlns:p14="http://schemas.microsoft.com/office/powerpoint/2010/main" val="871166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22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FB9E-D8E3-14D1-7FF5-3711338026FB}"/>
              </a:ext>
            </a:extLst>
          </p:cNvPr>
          <p:cNvSpPr txBox="1">
            <a:spLocks/>
          </p:cNvSpPr>
          <p:nvPr/>
        </p:nvSpPr>
        <p:spPr>
          <a:xfrm>
            <a:off x="374359" y="534212"/>
            <a:ext cx="11548351" cy="6079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100" b="1" dirty="0"/>
              <a:t>State of Missouri Fingerprint Background Screening  - Fingerprint Card Processing Services</a:t>
            </a:r>
            <a:endParaRPr lang="en-US" sz="31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When registration is complete, an Applicant should obtain a set of fingerprints from a local law enforcement agency or other entity that provides fingerprinting services. These fingerprints may be either traditional ink rolled fingerprints on a FBI (FD-258) fingerprint card or LiveScan fingerprints printed to a FBI (FD-258) fingerprint card.</a:t>
            </a:r>
          </a:p>
          <a:p>
            <a:pPr marL="0" indent="0">
              <a:buNone/>
            </a:pPr>
            <a:r>
              <a:rPr lang="en-US" sz="2500" b="1" dirty="0"/>
              <a:t>Please provide the following information to the technician capturing the fingerprints*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500" b="1" dirty="0"/>
              <a:t>Capturing Four-Finger Slaps: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/>
              <a:t>Fingers must be placed vertically, straight up-and-down, when capturing the four-finger slaps as depicted to the right: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/>
              <a:t>Missouri State Highway Patrol will reject or refuse to process any fingerprint cards that have the four finger slap prints at an angle.</a:t>
            </a:r>
            <a:br>
              <a:rPr lang="en-US" sz="2500" dirty="0"/>
            </a:br>
            <a:endParaRPr lang="en-US" sz="25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500" b="1" dirty="0"/>
              <a:t>Capturing Individual Fingers: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/>
              <a:t>Each finger and thumb will need to be rolled completely from one side of the fingernail to the other side of the fingernail.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/>
              <a:t>Missouri State Highway Patrol will reject and refuse to process any fingerprint card that contains non-rolled fingerprints.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5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500" b="1" dirty="0"/>
              <a:t>Submitting Fingerprint Cards: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/>
              <a:t>Fingerprints may be submitted on standard FD-258 FBI applicant cards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/>
              <a:t>The fingerprint card must be completely filled-out in legible print. The following information must be included or the Fingerprint Card will not be processed: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500" b="1" dirty="0"/>
              <a:t>Full name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500" b="1" dirty="0"/>
              <a:t>Date of birth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500" b="1" dirty="0"/>
              <a:t>Social Security Number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500" b="1" dirty="0"/>
              <a:t>Home address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500" b="1" dirty="0"/>
              <a:t>Sex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500" b="1" dirty="0"/>
              <a:t>Height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500" b="1" dirty="0"/>
              <a:t>Weight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500" b="1" dirty="0"/>
              <a:t>Hair color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500" b="1" dirty="0"/>
              <a:t>Eye color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500" b="1" dirty="0"/>
              <a:t>Place of birth (state or country only)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500" b="1" dirty="0"/>
              <a:t>Citizenship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500" b="1" dirty="0"/>
              <a:t>Signature</a:t>
            </a:r>
            <a:endParaRPr lang="en-US" sz="2500" b="1" i="1" dirty="0"/>
          </a:p>
          <a:p>
            <a:pPr>
              <a:buFont typeface="Wingdings" panose="05000000000000000000" pitchFamily="2" charset="2"/>
              <a:buChar char="ü"/>
            </a:pPr>
            <a:endParaRPr lang="en-US" sz="25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74400E-9163-DE61-D8A0-667F21459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8450" y="1240984"/>
            <a:ext cx="8953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71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74360" y="295224"/>
            <a:ext cx="11231994" cy="6061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State of Missouri Fingerprint Background Screening  - Fingerprint Card Processing Services</a:t>
            </a:r>
            <a:endParaRPr lang="en-US" sz="22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Print and sign the completed pre-enrollment confirmation page, which includes the barcode printed on the top right of the page.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Fingerprint cards must be sent to the correct address for processing:</a:t>
            </a:r>
          </a:p>
          <a:p>
            <a:pPr marL="0" indent="0">
              <a:buNone/>
            </a:pPr>
            <a:endParaRPr lang="en-US" sz="2400" dirty="0"/>
          </a:p>
          <a:p>
            <a:pPr marL="457200" lvl="1" indent="0" algn="ctr">
              <a:buNone/>
            </a:pPr>
            <a:r>
              <a:rPr lang="en-US" sz="2200" b="1"/>
              <a:t>Prints </a:t>
            </a:r>
            <a:r>
              <a:rPr lang="en-US" sz="2200" b="1" dirty="0"/>
              <a:t>Inc. – </a:t>
            </a:r>
            <a:r>
              <a:rPr lang="en-US" sz="2200" b="1" dirty="0" err="1"/>
              <a:t>IdentoGo</a:t>
            </a:r>
            <a:r>
              <a:rPr lang="en-US" sz="2200" b="1" dirty="0"/>
              <a:t> Missouri Card Scan Operations</a:t>
            </a:r>
          </a:p>
          <a:p>
            <a:pPr marL="457200" lvl="1" indent="0" algn="ctr">
              <a:buNone/>
            </a:pPr>
            <a:r>
              <a:rPr lang="en-US" sz="2200" b="1" dirty="0"/>
              <a:t>100 Salem Court</a:t>
            </a:r>
          </a:p>
          <a:p>
            <a:pPr marL="457200" lvl="1" indent="0" algn="ctr">
              <a:buNone/>
            </a:pPr>
            <a:r>
              <a:rPr lang="en-US" sz="2200" b="1" dirty="0"/>
              <a:t>Tallahassee, FL 32301</a:t>
            </a:r>
          </a:p>
          <a:p>
            <a:pPr marL="457200" lvl="1" indent="0" algn="ctr">
              <a:buNone/>
            </a:pPr>
            <a:endParaRPr lang="en-US" sz="22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Please be aware that submission of incorrect or invalid data, including but not limited to incorrect agency fingerprint reason or applicant demographic data that results in the  need to conduct a new fingerprint card submission will be at the applicant’s cost.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Demographic information provided on the fingerprint card must EXACTLY match the demographic information entered during the registration process or the card will be returned.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33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74360" y="295224"/>
            <a:ext cx="11231994" cy="6061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State of Missouri Fingerprint Background Screening  - Fingerprint Card Processing Services</a:t>
            </a:r>
            <a:endParaRPr lang="en-US" sz="22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Fingerprints submitted on hard cards are typically of lower quality and result in a higher rate of FBI rejections.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Processing of fingerprint cards takes significantly longer than fingerprinting at an enrollment center.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Please send your fingerprint cards via a method that provides tracking ability and be able to provide tracking information upon request.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Additional information can be found on the IdentoGo Missouri website, found at </a:t>
            </a:r>
            <a:r>
              <a:rPr lang="en-US" sz="2400" dirty="0">
                <a:hlinkClick r:id="rId3"/>
              </a:rPr>
              <a:t>https://www.identogo.com/locations/Missouri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ITSD Required Documentation – Email Confirmation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Email the individual </a:t>
            </a:r>
            <a:r>
              <a:rPr lang="en-US" sz="2400" dirty="0">
                <a:hlinkClick r:id="rId4"/>
              </a:rPr>
              <a:t>Contracted Staff Agreement Forms </a:t>
            </a:r>
            <a:r>
              <a:rPr lang="en-US" sz="2400" dirty="0"/>
              <a:t>for each resource to the project or resource manager.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6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11861" y="99292"/>
            <a:ext cx="11231994" cy="1321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State of Missouri Fingerprint Background Screening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Select the “Click here to Register with MACHS” button after reading the information provided. </a:t>
            </a:r>
            <a:endParaRPr lang="en-US" u="sng" dirty="0"/>
          </a:p>
          <a:p>
            <a:pPr marL="457200" lvl="1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u="sng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621DDC-0C1F-E1C4-42F2-8DDE951B1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102" y="1420427"/>
            <a:ext cx="7679220" cy="529674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B3A4897-E71C-173D-3886-3DC8966DBFEB}"/>
              </a:ext>
            </a:extLst>
          </p:cNvPr>
          <p:cNvSpPr/>
          <p:nvPr/>
        </p:nvSpPr>
        <p:spPr>
          <a:xfrm>
            <a:off x="2544514" y="6048237"/>
            <a:ext cx="447261" cy="3081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0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8A2EEF-48F7-C2D5-7326-9E9CCD6A9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58" y="4225925"/>
            <a:ext cx="8324850" cy="2495550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11861" y="99292"/>
            <a:ext cx="11231994" cy="1321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State of Missouri Fingerprint Background Screening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Enter the Agency 4-Digit MACHS Registration number provided below. </a:t>
            </a:r>
            <a:endParaRPr lang="en-US" u="sng" dirty="0"/>
          </a:p>
          <a:p>
            <a:pPr marL="457200" lvl="1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u="sng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B3A4897-E71C-173D-3886-3DC8966DBFEB}"/>
              </a:ext>
            </a:extLst>
          </p:cNvPr>
          <p:cNvSpPr/>
          <p:nvPr/>
        </p:nvSpPr>
        <p:spPr>
          <a:xfrm>
            <a:off x="2299951" y="6320778"/>
            <a:ext cx="447261" cy="3081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0EC0F1-65B8-D568-E771-C79316F43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9951" y="887768"/>
            <a:ext cx="6613864" cy="3228665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0F3A3D0C-01F8-8B55-55EE-CBEAD3C202D5}"/>
              </a:ext>
            </a:extLst>
          </p:cNvPr>
          <p:cNvSpPr/>
          <p:nvPr/>
        </p:nvSpPr>
        <p:spPr>
          <a:xfrm>
            <a:off x="6308170" y="2682733"/>
            <a:ext cx="438859" cy="45996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5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11861" y="99291"/>
            <a:ext cx="11231994" cy="10015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State of Missouri Fingerprint Background Screening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The applicant should complete all demographic information, including an email address.      Any field with an asterisk * is a mandatory field. </a:t>
            </a:r>
            <a:endParaRPr lang="en-US" u="sng" dirty="0"/>
          </a:p>
          <a:p>
            <a:pPr marL="457200" lvl="1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u="sng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7C3D82-764E-2152-3D15-0155ACD22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087" y="1225118"/>
            <a:ext cx="7930019" cy="54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1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11861" y="99291"/>
            <a:ext cx="11231994" cy="1001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State of Missouri Fingerprint Background Screening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Registration is not complete.  Applicant must verify. </a:t>
            </a:r>
            <a:endParaRPr lang="en-US" u="sng" dirty="0"/>
          </a:p>
          <a:p>
            <a:pPr marL="457200" lvl="1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u="sng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5C2F89-2688-8AAE-DEEB-7CC460FD1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022" y="1000954"/>
            <a:ext cx="6336708" cy="583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1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11861" y="99291"/>
            <a:ext cx="11231994" cy="10015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State of Missouri Fingerprint Background Screening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Application Privacy Rights – Applicant must click “Complete Registration” to proceed. </a:t>
            </a:r>
            <a:endParaRPr lang="en-US" u="sng" dirty="0"/>
          </a:p>
          <a:p>
            <a:pPr marL="457200" lvl="1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u="sng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9759D3-CD31-BBDF-E7FA-E8C036428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463" y="1266147"/>
            <a:ext cx="8372790" cy="545532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59D1BD7-9A9B-339F-7FC7-A1CCD007846D}"/>
              </a:ext>
            </a:extLst>
          </p:cNvPr>
          <p:cNvSpPr/>
          <p:nvPr/>
        </p:nvSpPr>
        <p:spPr>
          <a:xfrm>
            <a:off x="4297427" y="6230799"/>
            <a:ext cx="447261" cy="3081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9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11861" y="99291"/>
            <a:ext cx="11231994" cy="1001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State of Missouri Fingerprint Background Screening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Applicant must confirm information.  Click “Correct” to proceed. </a:t>
            </a:r>
            <a:endParaRPr lang="en-US" u="sng" dirty="0"/>
          </a:p>
          <a:p>
            <a:pPr marL="457200" lvl="1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u="sng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E7CBA2-EC7D-1182-F5B9-A50DF775F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50" y="1846555"/>
            <a:ext cx="10478925" cy="3058820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93D5C2CC-94D0-2759-5EBC-F061990F7CCF}"/>
              </a:ext>
            </a:extLst>
          </p:cNvPr>
          <p:cNvSpPr/>
          <p:nvPr/>
        </p:nvSpPr>
        <p:spPr>
          <a:xfrm>
            <a:off x="10134447" y="4387246"/>
            <a:ext cx="403348" cy="28240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0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74360" y="560845"/>
            <a:ext cx="11231994" cy="23687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State of Missouri Fingerprint Background Screening  - Digital Process </a:t>
            </a:r>
            <a:r>
              <a:rPr lang="en-US" sz="2400" b="1" dirty="0">
                <a:highlight>
                  <a:srgbClr val="FFFF00"/>
                </a:highlight>
              </a:rPr>
              <a:t>in State of Missouri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If you are planning to get a digital fingerprint completed in the State of Missouri, select the Register for Digital Fingerprint Services button.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If you are planning to complete your digital fingerprinting </a:t>
            </a:r>
            <a:r>
              <a:rPr lang="en-US" sz="2400" dirty="0">
                <a:highlight>
                  <a:srgbClr val="FFFF00"/>
                </a:highlight>
              </a:rPr>
              <a:t>outside the State of Missouri</a:t>
            </a:r>
            <a:r>
              <a:rPr lang="en-US" sz="2400" dirty="0"/>
              <a:t>, please go to </a:t>
            </a:r>
            <a:r>
              <a:rPr lang="en-US" sz="2400" dirty="0">
                <a:highlight>
                  <a:srgbClr val="FFFF00"/>
                </a:highlight>
              </a:rPr>
              <a:t>Page 14</a:t>
            </a:r>
            <a:r>
              <a:rPr lang="en-US" sz="2400" dirty="0"/>
              <a:t>.  Additional options exist for digital fingerprinting outside the State of Missouri and submission of fingerprint cards if no digital options exist.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1134-045D-4EF1-A302-40BD4895FC64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59" y="0"/>
            <a:ext cx="987191" cy="459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8B9048-8885-E3C7-4893-1F0C006B2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447" y="2797792"/>
            <a:ext cx="8377819" cy="400826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C8AF4D1-1785-24D5-4BEB-6257BCFE8024}"/>
              </a:ext>
            </a:extLst>
          </p:cNvPr>
          <p:cNvSpPr/>
          <p:nvPr/>
        </p:nvSpPr>
        <p:spPr>
          <a:xfrm>
            <a:off x="3906809" y="5188108"/>
            <a:ext cx="665191" cy="47184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10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58923f5-c493-4395-adb9-47a05ad05b08">QQ2QY62ZZVFS-1507052540-1171</_dlc_DocId>
    <_dlc_DocIdUrl xmlns="c58923f5-c493-4395-adb9-47a05ad05b08">
      <Url>https://moitsd.state.mo.us/itsd/PMO/_layouts/15/DocIdRedir.aspx?ID=QQ2QY62ZZVFS-1507052540-1171</Url>
      <Description>QQ2QY62ZZVFS-1507052540-1171</Description>
    </_dlc_DocIdUrl>
    <IconOverlay xmlns="http://schemas.microsoft.com/sharepoint/v4" xsi:nil="true"/>
    <Description0 xmlns="90544c4b-5b02-44d3-908a-d17f4c74c5ae">Instructions for PM and Vendor for consultant background checks</Description0>
    <Category0 xmlns="90544c4b-5b02-44d3-908a-d17f4c74c5ae">
      <Value>EPMO Training</Value>
    </Category0>
    <SubCategory xmlns="90544c4b-5b02-44d3-908a-d17f4c74c5ae">
      <Value>Presentation</Value>
    </SubCategory>
    <Dept_x002e__x002f_Agency xmlns="90544c4b-5b02-44d3-908a-d17f4c74c5ae">EPMO</Dept_x002e__x002f_Agency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PolicyAudit" staticId="0x01010045F137292A692144AC0CBD42CDC6DDE1|94521222" UniqueId="bd0e1ea3-dd62-47a7-b8f3-f996137b4a8a">
      <p:Name>Auditing</p:Name>
      <p:Description>Audits user actions on documents and list items to the Audit Log.</p:Description>
      <p:CustomData>
        <Audit>
          <Update/>
          <View/>
          <MoveCopy/>
          <DeleteRestore/>
        </Audit>
      </p:CustomData>
    </p:PolicyItem>
  </p:PolicyItems>
</p:Policy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137292A692144AC0CBD42CDC6DDE1" ma:contentTypeVersion="18" ma:contentTypeDescription="Create a new document." ma:contentTypeScope="" ma:versionID="894d0c268df29ec1f42f932b8399173b">
  <xsd:schema xmlns:xsd="http://www.w3.org/2001/XMLSchema" xmlns:xs="http://www.w3.org/2001/XMLSchema" xmlns:p="http://schemas.microsoft.com/office/2006/metadata/properties" xmlns:ns1="http://schemas.microsoft.com/sharepoint/v3" xmlns:ns2="90544c4b-5b02-44d3-908a-d17f4c74c5ae" xmlns:ns3="http://schemas.microsoft.com/sharepoint/v4" xmlns:ns4="c58923f5-c493-4395-adb9-47a05ad05b08" xmlns:ns5="8a71e403-ed40-445b-9dc7-7c1683f16b8b" targetNamespace="http://schemas.microsoft.com/office/2006/metadata/properties" ma:root="true" ma:fieldsID="3b99fceca99b30955fe9939cbf0d20c7" ns1:_="" ns2:_="" ns3:_="" ns4:_="" ns5:_="">
    <xsd:import namespace="http://schemas.microsoft.com/sharepoint/v3"/>
    <xsd:import namespace="90544c4b-5b02-44d3-908a-d17f4c74c5ae"/>
    <xsd:import namespace="http://schemas.microsoft.com/sharepoint/v4"/>
    <xsd:import namespace="c58923f5-c493-4395-adb9-47a05ad05b08"/>
    <xsd:import namespace="8a71e403-ed40-445b-9dc7-7c1683f16b8b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Category0" minOccurs="0"/>
                <xsd:element ref="ns3:IconOverlay" minOccurs="0"/>
                <xsd:element ref="ns1:_dlc_Exempt" minOccurs="0"/>
                <xsd:element ref="ns4:_dlc_DocId" minOccurs="0"/>
                <xsd:element ref="ns4:_dlc_DocIdUrl" minOccurs="0"/>
                <xsd:element ref="ns4:_dlc_DocIdPersistId" minOccurs="0"/>
                <xsd:element ref="ns5:SharedWithUsers" minOccurs="0"/>
                <xsd:element ref="ns2:SubCategory" minOccurs="0"/>
                <xsd:element ref="ns2:Dept_x002e__x002f_Agenc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1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44c4b-5b02-44d3-908a-d17f4c74c5a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Category0" ma:index="9" nillable="true" ma:displayName="Category" ma:internalName="Category0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orms"/>
                    <xsd:enumeration value="Templates"/>
                    <xsd:enumeration value="Training"/>
                    <xsd:enumeration value="Help"/>
                    <xsd:enumeration value="Manual"/>
                    <xsd:enumeration value="Contacts"/>
                    <xsd:enumeration value="EPMO Training"/>
                    <xsd:enumeration value="Procurement"/>
                    <xsd:enumeration value="Managed Service Provider"/>
                    <xsd:enumeration value="Planview"/>
                    <xsd:enumeration value="CITGC"/>
                    <xsd:enumeration value="Checklist"/>
                    <xsd:enumeration value="Meeting"/>
                    <xsd:enumeration value="ARCHIVE"/>
                  </xsd:restriction>
                </xsd:simpleType>
              </xsd:element>
            </xsd:sequence>
          </xsd:extension>
        </xsd:complexContent>
      </xsd:complexType>
    </xsd:element>
    <xsd:element name="SubCategory" ma:index="16" nillable="true" ma:displayName="SubCategory" ma:internalName="Sub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ybersecurity"/>
                    <xsd:enumeration value="Meeting"/>
                    <xsd:enumeration value="Presentation"/>
                    <xsd:enumeration value="Recording"/>
                    <xsd:enumeration value="Documentation"/>
                  </xsd:restriction>
                </xsd:simpleType>
              </xsd:element>
            </xsd:sequence>
          </xsd:extension>
        </xsd:complexContent>
      </xsd:complexType>
    </xsd:element>
    <xsd:element name="Dept_x002e__x002f_Agency" ma:index="17" nillable="true" ma:displayName="Dept./Agency" ma:default="EPMO" ma:format="Dropdown" ma:internalName="Dept_x002e__x002f_Agency">
      <xsd:simpleType>
        <xsd:restriction base="dms:Choice">
          <xsd:enumeration value="EPMO"/>
          <xsd:enumeration value="CITGC"/>
          <xsd:enumeration value="ITSD"/>
          <xsd:enumeration value="VENDOR"/>
          <xsd:enumeration value="DES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923f5-c493-4395-adb9-47a05ad05b08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1e403-ed40-445b-9dc7-7c1683f16b8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11B614-BA47-4C67-823C-2FFAEE3E9298}">
  <ds:schemaRefs>
    <ds:schemaRef ds:uri="http://schemas.microsoft.com/sharepoint/v3"/>
    <ds:schemaRef ds:uri="http://schemas.microsoft.com/sharepoint/v4"/>
    <ds:schemaRef ds:uri="http://purl.org/dc/terms/"/>
    <ds:schemaRef ds:uri="c58923f5-c493-4395-adb9-47a05ad05b08"/>
    <ds:schemaRef ds:uri="http://schemas.microsoft.com/office/2006/documentManagement/types"/>
    <ds:schemaRef ds:uri="http://schemas.microsoft.com/office/infopath/2007/PartnerControls"/>
    <ds:schemaRef ds:uri="90544c4b-5b02-44d3-908a-d17f4c74c5a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a71e403-ed40-445b-9dc7-7c1683f16b8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E9AAEE3-66EE-40B1-A1FE-1B610B07B74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54EFBBC-9A5F-4C33-92F8-271A866BD58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19D9DC5-E249-4E74-9F64-D3436E51F437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D48306EB-9C2F-44BA-AAC3-A42A4350DC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0544c4b-5b02-44d3-908a-d17f4c74c5ae"/>
    <ds:schemaRef ds:uri="http://schemas.microsoft.com/sharepoint/v4"/>
    <ds:schemaRef ds:uri="c58923f5-c493-4395-adb9-47a05ad05b08"/>
    <ds:schemaRef ds:uri="8a71e403-ed40-445b-9dc7-7c1683f16b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1501</Words>
  <Application>Microsoft Office PowerPoint</Application>
  <PresentationFormat>Widescreen</PresentationFormat>
  <Paragraphs>171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Wingdings</vt:lpstr>
      <vt:lpstr>Office Theme</vt:lpstr>
      <vt:lpstr>State of Missouri Fingerprint Background Screening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Consulting Fingerprint Process</dc:title>
  <dc:creator>Lisa Glasgow</dc:creator>
  <cp:lastModifiedBy>Weber, Dianna</cp:lastModifiedBy>
  <cp:revision>85</cp:revision>
  <dcterms:created xsi:type="dcterms:W3CDTF">2018-09-28T14:12:18Z</dcterms:created>
  <dcterms:modified xsi:type="dcterms:W3CDTF">2025-03-03T21:25:50Z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0x01010045F137292A692144AC0CBD42CDC6DDE1</vt:lpwstr>
  </property>
  <property fmtid="{D5CDD505-2E9C-101B-9397-08002B2CF9AE}" pid="3" name="_dlc_DocIdItemGuid">
    <vt:lpwstr>2d755621-d06c-4660-afae-7451e9cb60e0</vt:lpwstr>
  </property>
  <property fmtid="{D5CDD505-2E9C-101B-9397-08002B2CF9AE}" pid="4" name="Year/Month">
    <vt:lpwstr>2022-08</vt:lpwstr>
  </property>
</Properties>
</file>